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  <p:sldMasterId id="214748376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58" r:id="rId16"/>
    <p:sldId id="269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F193482-CC29-4DB3-B709-0E04AEEC5767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4C75A29-AF97-4D49-BBA5-06062C8DB13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3" y="3861048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Стабилизация системы в вертикальном положении </a:t>
            </a:r>
            <a:endParaRPr lang="ru-RU" sz="2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4664" y="2636912"/>
            <a:ext cx="46746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Z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_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088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7924800" cy="940966"/>
          </a:xfrm>
        </p:spPr>
        <p:txBody>
          <a:bodyPr/>
          <a:lstStyle/>
          <a:p>
            <a:r>
              <a:rPr lang="ru-RU" sz="3600" dirty="0" smtClean="0"/>
              <a:t>Суровая действительность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Сделанный ранее робот не может быть стабилизирован в положении равновесия  по ряду причин:</a:t>
            </a:r>
          </a:p>
          <a:p>
            <a:r>
              <a:rPr lang="ru-RU" dirty="0" smtClean="0"/>
              <a:t>Недостаточно мощные моторы (быстрые, но крутящий момент недостаточен)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Д</a:t>
            </a:r>
            <a:r>
              <a:rPr lang="ru-RU" dirty="0" smtClean="0"/>
              <a:t>ля определения этого был проведён небольшой эксперимент на коленке, используя подручные средства.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C:\Users\Swann\Downloads\3vb5R1sZTL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wann\Downloads\wfBV-IOajg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36229" y="2945354"/>
            <a:ext cx="2016224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wann\Downloads\vps6-aL68j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17" y="4289503"/>
            <a:ext cx="3138662" cy="235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0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wann\Downloads\CAgfVJIpp1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39" y="206084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1143000"/>
          </a:xfrm>
        </p:spPr>
        <p:txBody>
          <a:bodyPr/>
          <a:lstStyle/>
          <a:p>
            <a:r>
              <a:rPr lang="ru-RU" dirty="0" smtClean="0"/>
              <a:t>Анализ полученных данных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95536" y="1628800"/>
                <a:ext cx="5114528" cy="4114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норм</m:t>
                        </m:r>
                      </m:sub>
                    </m:sSub>
                    <m:r>
                      <a:rPr lang="en-US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i="1" smtClean="0">
                        <a:latin typeface="Cambria Math"/>
                      </a:rPr>
                      <m:t>𝐹</m:t>
                    </m:r>
                    <m:r>
                      <a:rPr lang="en-US" i="1" smtClean="0">
                        <a:latin typeface="Cambria Math"/>
                      </a:rPr>
                      <m:t>=0,116∗9.8∗0,09≃0.1023 </m:t>
                    </m:r>
                    <m:r>
                      <a:rPr lang="en-US" i="1" smtClean="0">
                        <a:latin typeface="Cambria Math"/>
                      </a:rPr>
                      <m:t>𝐻</m:t>
                    </m:r>
                    <m:r>
                      <a:rPr lang="ru-RU" i="1">
                        <a:latin typeface="Cambria Math"/>
                      </a:rPr>
                      <m:t>∗м</m:t>
                    </m:r>
                  </m:oMath>
                </a14:m>
                <a:endParaRPr lang="ru-RU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θ</m:t>
                    </m:r>
                    <m:r>
                      <a:rPr lang="ru-RU" b="0" i="1" smtClean="0">
                        <a:latin typeface="Cambria Math"/>
                      </a:rPr>
                      <m:t>∗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θ</m:t>
                    </m:r>
                    <m:r>
                      <a:rPr lang="en-US" b="0" i="0" smtClean="0">
                        <a:latin typeface="Cambria Math"/>
                      </a:rPr>
                      <m:t>∗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n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M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норм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ru-RU" b="0" i="1" smtClean="0">
                                <a:latin typeface="Cambria Math"/>
                              </a:rPr>
                              <m:t>норм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a:rPr lang="ru-RU" b="0" i="0" smtClean="0">
                        <a:latin typeface="Cambria Math"/>
                      </a:rPr>
                      <m:t>   </m:t>
                    </m:r>
                    <m:sSub>
                      <m:sSubPr>
                        <m:ctrlPr>
                          <a:rPr lang="ru-RU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норм</m:t>
                        </m:r>
                      </m:sub>
                    </m:sSub>
                    <m:r>
                      <a:rPr lang="ru-RU" b="0" i="1" smtClean="0">
                        <a:latin typeface="Cambria Math"/>
                      </a:rPr>
                      <m:t>=34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𝑀</m:t>
                    </m:r>
                    <m:r>
                      <a:rPr lang="ru-RU" b="0" i="1" baseline="-25000" smtClean="0">
                        <a:latin typeface="Cambria Math"/>
                      </a:rPr>
                      <m:t>иск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∗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θ</m:t>
                    </m:r>
                    <m:r>
                      <a:rPr lang="ru-RU" b="0" i="1" baseline="-25000" smtClean="0">
                        <a:latin typeface="Cambria Math"/>
                      </a:rPr>
                      <m:t>изм</m:t>
                    </m:r>
                    <m:r>
                      <a:rPr lang="ru-RU" b="0" i="1" smtClean="0">
                        <a:latin typeface="Cambria Math"/>
                      </a:rPr>
                      <m:t>=58 мН∗м </m:t>
                    </m:r>
                  </m:oMath>
                </a14:m>
                <a:endParaRPr lang="ru-RU" dirty="0" smtClean="0"/>
              </a:p>
              <a:p>
                <a:r>
                  <a:rPr lang="ru-RU" dirty="0" smtClean="0"/>
                  <a:t>Полученное значение крутящего момента мотора хорошо совпадает со значением, указанным в </a:t>
                </a:r>
                <a:r>
                  <a:rPr lang="en-US" dirty="0" err="1" smtClean="0"/>
                  <a:t>DataSheet</a:t>
                </a:r>
                <a:r>
                  <a:rPr lang="en-US" dirty="0" smtClean="0"/>
                  <a:t>’</a:t>
                </a:r>
                <a:r>
                  <a:rPr lang="ru-RU" dirty="0" smtClean="0"/>
                  <a:t>е на похожие по параметрам моторы (50-60 мН*м)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95536" y="1628800"/>
                <a:ext cx="5114528" cy="4114800"/>
              </a:xfrm>
              <a:blipFill rotWithShape="1">
                <a:blip r:embed="rId3"/>
                <a:stretch>
                  <a:fillRect l="-5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0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Непредвиденные трудности 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ru-RU" dirty="0" smtClean="0"/>
                  <a:t>Расхождение угла за счет неточных измерений гироскопа</a:t>
                </a:r>
              </a:p>
              <a:p>
                <a:r>
                  <a:rPr lang="ru-RU" dirty="0" smtClean="0"/>
                  <a:t>Необходимость нахождения среднего значения сигнала, выдаваемого гироскопом в неподвижном состоянии (систематическая погрешность).</a:t>
                </a:r>
              </a:p>
              <a:p>
                <a:r>
                  <a:rPr lang="ru-RU" dirty="0" smtClean="0"/>
                  <a:t>Аппроксимация полученных данных некоторой теоретической кривой данных.</a:t>
                </a:r>
              </a:p>
              <a:p>
                <a:r>
                  <a:rPr lang="ru-RU" dirty="0" smtClean="0"/>
                  <a:t>При попытке измерить скорость вращения диска, моторы </a:t>
                </a:r>
                <a:r>
                  <a:rPr lang="ru-RU" dirty="0" err="1" smtClean="0"/>
                  <a:t>зашумляли</a:t>
                </a:r>
                <a:r>
                  <a:rPr lang="ru-RU" dirty="0" smtClean="0"/>
                  <a:t> сигнал от </a:t>
                </a:r>
                <a:r>
                  <a:rPr lang="ru-RU" dirty="0" err="1" smtClean="0"/>
                  <a:t>оптопары</a:t>
                </a:r>
                <a:r>
                  <a:rPr lang="ru-RU" dirty="0" smtClean="0"/>
                  <a:t> (амплитуда шума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ru-RU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ru-RU" dirty="0" smtClean="0"/>
                  <a:t> амплитуды сигнала с </a:t>
                </a:r>
                <a:r>
                  <a:rPr lang="ru-RU" dirty="0" err="1" smtClean="0"/>
                  <a:t>оптопары</a:t>
                </a:r>
                <a:r>
                  <a:rPr lang="ru-RU" dirty="0" smtClean="0"/>
                  <a:t>)  </a:t>
                </a:r>
              </a:p>
              <a:p>
                <a:r>
                  <a:rPr lang="ru-RU" dirty="0" smtClean="0"/>
                  <a:t>При вычислении интегралов в микроконтроллере необходимо переходить </a:t>
                </a:r>
                <a:r>
                  <a:rPr lang="ru-RU" smtClean="0"/>
                  <a:t>к </a:t>
                </a:r>
                <a:r>
                  <a:rPr lang="ru-RU" smtClean="0"/>
                  <a:t>счёту </a:t>
                </a:r>
                <a:r>
                  <a:rPr lang="ru-RU" dirty="0" smtClean="0"/>
                  <a:t>в целых чисел для избавления от ошибки а так же для повышения скорости вычислений.</a:t>
                </a:r>
              </a:p>
              <a:p>
                <a:endParaRPr lang="ru-RU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308" t="-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2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5123080" cy="54006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4704"/>
            <a:ext cx="4343400" cy="54006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горизонтальном положении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95528" y="262617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вертикальном положении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Перспективы развития проекта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844824"/>
            <a:ext cx="7408333" cy="345069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Создание трехмерной модели, с учетом гироскопических сил.</a:t>
            </a:r>
          </a:p>
          <a:p>
            <a:r>
              <a:rPr lang="ru-RU" dirty="0" err="1" smtClean="0"/>
              <a:t>Автоподбор</a:t>
            </a:r>
            <a:r>
              <a:rPr lang="ru-RU" dirty="0" smtClean="0"/>
              <a:t> ПИД коэффициентов</a:t>
            </a:r>
          </a:p>
          <a:p>
            <a:r>
              <a:rPr lang="ru-RU" dirty="0" smtClean="0"/>
              <a:t>Связь моделирования и реального робота</a:t>
            </a:r>
          </a:p>
          <a:p>
            <a:r>
              <a:rPr lang="ru-RU" dirty="0" smtClean="0"/>
              <a:t>Установка более мощных моторов и </a:t>
            </a:r>
            <a:r>
              <a:rPr lang="en-US" dirty="0" smtClean="0"/>
              <a:t>“</a:t>
            </a:r>
            <a:r>
              <a:rPr lang="ru-RU" dirty="0" smtClean="0"/>
              <a:t>правильных</a:t>
            </a:r>
            <a:r>
              <a:rPr lang="en-US" dirty="0" smtClean="0"/>
              <a:t>”</a:t>
            </a:r>
            <a:r>
              <a:rPr lang="ru-RU" dirty="0" smtClean="0"/>
              <a:t> дисков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7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Находится в устойчивом </a:t>
            </a:r>
            <a:r>
              <a:rPr lang="ru-RU" dirty="0" smtClean="0"/>
              <a:t>положении (совершаются колебания вокруг положения равновесия)</a:t>
            </a:r>
            <a:endParaRPr lang="ru-RU" dirty="0"/>
          </a:p>
          <a:p>
            <a:r>
              <a:rPr lang="ru-RU" dirty="0" smtClean="0"/>
              <a:t>Получение данных о положении робота в пространстве с помощью гироскопа</a:t>
            </a:r>
          </a:p>
          <a:p>
            <a:r>
              <a:rPr lang="ru-RU" dirty="0" smtClean="0"/>
              <a:t>Реализация ПИД алгоритма, управляющего </a:t>
            </a:r>
            <a:r>
              <a:rPr lang="en-US" dirty="0" smtClean="0"/>
              <a:t>DC </a:t>
            </a:r>
            <a:r>
              <a:rPr lang="ru-RU" dirty="0" smtClean="0"/>
              <a:t>моторами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75656" y="620688"/>
            <a:ext cx="929265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Общие сведения о роботе. </a:t>
            </a:r>
            <a:endParaRPr lang="ru-RU" sz="36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4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Находится в устойчивом положении</a:t>
            </a:r>
          </a:p>
          <a:p>
            <a:r>
              <a:rPr lang="ru-RU" dirty="0" smtClean="0"/>
              <a:t>Для контроля используется ПИД – регулятор</a:t>
            </a:r>
          </a:p>
          <a:p>
            <a:r>
              <a:rPr lang="ru-RU" dirty="0" smtClean="0"/>
              <a:t>Учитывается расхождение реального угла, и угла, измеренного с помощью гироскопа.</a:t>
            </a:r>
          </a:p>
          <a:p>
            <a:r>
              <a:rPr lang="ru-RU" dirty="0" smtClean="0"/>
              <a:t>Сигнал, получаемый с гироскопа и сигнал передаваемые на мотор зашумлены.</a:t>
            </a:r>
          </a:p>
          <a:p>
            <a:r>
              <a:rPr lang="ru-RU" dirty="0" smtClean="0"/>
              <a:t>Учитывается не идеальная начальная юстировка.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59832" y="836712"/>
            <a:ext cx="7924800" cy="1143000"/>
          </a:xfrm>
        </p:spPr>
        <p:txBody>
          <a:bodyPr/>
          <a:lstStyle/>
          <a:p>
            <a:r>
              <a:rPr lang="ru-RU" dirty="0" smtClean="0"/>
              <a:t>Модель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8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2722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116632"/>
            <a:ext cx="7924800" cy="130100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5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9144000" cy="770485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5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34481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4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12" y="-184542"/>
            <a:ext cx="12551517" cy="750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3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41682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8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41682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1745</TotalTime>
  <Words>326</Words>
  <Application>Microsoft Office PowerPoint</Application>
  <PresentationFormat>On-screen Show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Горизонт</vt:lpstr>
      <vt:lpstr>Волна</vt:lpstr>
      <vt:lpstr>NewsPrint</vt:lpstr>
      <vt:lpstr>Аптека</vt:lpstr>
      <vt:lpstr>PowerPoint Presentation</vt:lpstr>
      <vt:lpstr>PowerPoint Presentation</vt:lpstr>
      <vt:lpstr>Модель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Суровая действительность</vt:lpstr>
      <vt:lpstr>Анализ полученных данных </vt:lpstr>
      <vt:lpstr>Непредвиденные трудности </vt:lpstr>
      <vt:lpstr>PowerPoint Presentation</vt:lpstr>
      <vt:lpstr>Перспективы развития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Swann</dc:creator>
  <cp:lastModifiedBy>_</cp:lastModifiedBy>
  <cp:revision>25</cp:revision>
  <dcterms:created xsi:type="dcterms:W3CDTF">2013-05-23T10:20:41Z</dcterms:created>
  <dcterms:modified xsi:type="dcterms:W3CDTF">2013-07-11T12:36:46Z</dcterms:modified>
</cp:coreProperties>
</file>